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vignon Pro" panose="02000503040000020004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ontserrat Black" panose="020B0604020202020204" charset="-52"/>
      <p:regular r:id="rId25"/>
    </p:embeddedFont>
    <p:embeddedFont>
      <p:font typeface="Segoe UI Black" panose="020B0A02040204020203" pitchFamily="34" charset="0"/>
      <p:bold r:id="rId26"/>
      <p:bold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190" autoAdjust="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29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signkontur/&#1102;&#1079;&#1072;&#1073;&#1080;&#1083;&#1080;&#1090;&#1080;-&#1101;&#1074;&#1088;&#1080;&#1089;&#1090;&#1080;&#1082;&#1080;-&#1076;&#1078;&#1077;&#1081;&#1082;&#1086;&#1073;&#1072;-&#1085;&#1080;&#1083;&#1100;&#1089;&#1077;&#1085;&#1072;-83ea08174e44" TargetMode="External"/><Relationship Id="rId7" Type="http://schemas.openxmlformats.org/officeDocument/2006/relationships/hyperlink" Target="https://uxdesign.cc/?gi=e017be4f989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ierratech.io/ru/princzipy-ui-ux/" TargetMode="External"/><Relationship Id="rId5" Type="http://schemas.openxmlformats.org/officeDocument/2006/relationships/hyperlink" Target="https://dzen.ru/a/Y_-vySYQZDCos0Wq" TargetMode="External"/><Relationship Id="rId4" Type="http://schemas.openxmlformats.org/officeDocument/2006/relationships/hyperlink" Target="https://medium.com/@magnolia.frau1990/&#1076;&#1078;&#1086;&#1085;-&#1084;&#1072;&#1101;&#1076;&#1072;-&#1079;&#1072;&#1082;&#1086;&#1085;&#1099;-&#1087;&#1088;&#1086;&#1089;&#1090;&#1086;&#1090;&#1099;-&#1076;&#1080;&#1079;&#1072;&#1081;&#1085;-&#1090;&#1077;&#1093;&#1085;&#1086;&#1083;&#1086;&#1075;&#1080;&#1080;-&#1073;&#1080;&#1079;&#1085;&#1077;&#1089;-&#1078;&#1080;&#1079;&#1085;&#1100;-2cd7c1fff07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096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 err="1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Примеры</a:t>
            </a:r>
            <a:r>
              <a:rPr lang="en-US" sz="61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 </a:t>
            </a:r>
            <a:r>
              <a:rPr lang="en-US" sz="6150" b="1" dirty="0" err="1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плохих</a:t>
            </a:r>
            <a:r>
              <a:rPr lang="en-US" sz="61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 и </a:t>
            </a:r>
            <a:r>
              <a:rPr lang="en-US" sz="6150" b="1" dirty="0" err="1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хороших</a:t>
            </a:r>
            <a:r>
              <a:rPr lang="en-US" sz="61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 </a:t>
            </a:r>
            <a:r>
              <a:rPr lang="en-US" sz="6150" b="1" dirty="0" err="1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интерфейсов</a:t>
            </a:r>
            <a:endParaRPr lang="en-US" sz="61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429050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Дизайн интерфейса играет ключевую роль в удобстве использования и привлечении пользователей. Рассмотрим различные примеры плохих и хороших интерфейсов, чтобы понять, какие критерии важны для создания эффективного и эстетичного дизайна.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E74F6-79A0-4547-8BE8-CACE3F77E460}"/>
              </a:ext>
            </a:extLst>
          </p:cNvPr>
          <p:cNvSpPr txBox="1"/>
          <p:nvPr/>
        </p:nvSpPr>
        <p:spPr>
          <a:xfrm>
            <a:off x="793789" y="6534573"/>
            <a:ext cx="364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Разработал: Хартанович Н.И.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Группа: ПЗТ-40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732EAE-C85D-4431-AAE7-BE80517B3E88}"/>
              </a:ext>
            </a:extLst>
          </p:cNvPr>
          <p:cNvSpPr/>
          <p:nvPr/>
        </p:nvSpPr>
        <p:spPr>
          <a:xfrm>
            <a:off x="793788" y="6534573"/>
            <a:ext cx="2917600" cy="490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BB5485-71FB-4BC8-9C87-DC0F92536E64}"/>
              </a:ext>
            </a:extLst>
          </p:cNvPr>
          <p:cNvSpPr/>
          <p:nvPr/>
        </p:nvSpPr>
        <p:spPr>
          <a:xfrm>
            <a:off x="793787" y="7024745"/>
            <a:ext cx="2917600" cy="490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AB5CB73-0D6A-4348-97EF-712B2CFD8080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6BC93-AFD6-488A-A020-01C98E1AA213}"/>
              </a:ext>
            </a:extLst>
          </p:cNvPr>
          <p:cNvSpPr txBox="1"/>
          <p:nvPr/>
        </p:nvSpPr>
        <p:spPr>
          <a:xfrm>
            <a:off x="14135549" y="7725544"/>
            <a:ext cx="38727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1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483" y="776168"/>
            <a:ext cx="12769929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Уроки, которые можно извлечь из этих примеров</a:t>
            </a:r>
            <a:endParaRPr lang="en-US" sz="35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3" y="1697950"/>
            <a:ext cx="899279" cy="1438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98439" y="1877735"/>
            <a:ext cx="340137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Простота и интуитивность</a:t>
            </a:r>
            <a:endParaRPr lang="en-US" sz="17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98439" y="2266593"/>
            <a:ext cx="1220247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Интерфейс должен быть легким в освоении и понятным для пользователей.</a:t>
            </a:r>
            <a:endParaRPr lang="en-US" sz="1400" dirty="0">
              <a:latin typeface="Avignon Pro" panose="02000503040000020004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83" y="3136821"/>
            <a:ext cx="899279" cy="14388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98439" y="3316605"/>
            <a:ext cx="339078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Организация информации</a:t>
            </a:r>
            <a:endParaRPr lang="en-US" sz="17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98439" y="3705463"/>
            <a:ext cx="1220247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Четкая структура контента и навигации улучшают взаимодействие с пользователем.</a:t>
            </a:r>
            <a:endParaRPr lang="en-US" sz="1400" dirty="0">
              <a:latin typeface="Avignon Pro" panose="02000503040000020004" pitchFamily="2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3" y="4575691"/>
            <a:ext cx="899279" cy="14388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98439" y="4755475"/>
            <a:ext cx="407443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Визуальная привлекательность</a:t>
            </a:r>
            <a:endParaRPr lang="en-US" sz="17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798439" y="5144333"/>
            <a:ext cx="1220247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Современный, стильный дизайн привлекает и вызывает положительные эмоции.</a:t>
            </a:r>
            <a:endParaRPr lang="en-US" sz="1400" dirty="0">
              <a:latin typeface="Avignon Pro" panose="02000503040000020004" pitchFamily="2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83" y="6014561"/>
            <a:ext cx="899279" cy="14388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98439" y="6194346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Обратная связь</a:t>
            </a:r>
            <a:endParaRPr lang="en-US" sz="17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798439" y="6583204"/>
            <a:ext cx="1220247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Понятные уведомления и инструкции помогают пользователю решать возникающие проблемы.</a:t>
            </a:r>
            <a:endParaRPr lang="en-US" sz="1400" dirty="0">
              <a:latin typeface="Avignon Pro" panose="02000503040000020004" pitchFamily="2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E6D3071-D088-4186-B745-41C96DA3B4D5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66544F-678C-4044-8366-C85E24719B0A}"/>
              </a:ext>
            </a:extLst>
          </p:cNvPr>
          <p:cNvSpPr txBox="1"/>
          <p:nvPr/>
        </p:nvSpPr>
        <p:spPr>
          <a:xfrm>
            <a:off x="14081761" y="7725544"/>
            <a:ext cx="57015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10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0682"/>
            <a:ext cx="9530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Заключение</a:t>
            </a:r>
            <a:r>
              <a:rPr lang="en-US" sz="44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 и </a:t>
            </a:r>
            <a:r>
              <a:rPr lang="en-US" sz="4450" b="1" dirty="0" err="1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рекомендации</a:t>
            </a:r>
            <a:endParaRPr lang="en-US" sz="44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85477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7741" y="4939784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1</a:t>
            </a:r>
            <a:endParaRPr lang="en-US" sz="26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Комплексный подход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569952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Создание эффективного интерфейса требует учета множества аспектов: от интуитивности до визуальной эстетики.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485477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68647" y="4939784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2</a:t>
            </a:r>
            <a:endParaRPr lang="en-US" sz="26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954078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Непрерывное улучшение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54078" y="569952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Необходимо регулярно тестировать и обновлять интерфейс, чтобы соответствовать ожиданиям пользователей.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40133" y="485477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0748" y="4939784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3</a:t>
            </a:r>
            <a:endParaRPr lang="en-US" sz="26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77249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Ориентация на пользователя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7249" y="5699522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Конечная цель - сделать взаимодействие с продуктом максимально комфортным и приятным.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1E827C6-213F-42D9-95C3-0DD09DCA94E5}"/>
              </a:ext>
            </a:extLst>
          </p:cNvPr>
          <p:cNvSpPr/>
          <p:nvPr/>
        </p:nvSpPr>
        <p:spPr>
          <a:xfrm>
            <a:off x="613186" y="4604273"/>
            <a:ext cx="4376962" cy="3173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CCC7BC9-8A9F-4D0E-BB78-19C61EFB9BF9}"/>
              </a:ext>
            </a:extLst>
          </p:cNvPr>
          <p:cNvSpPr/>
          <p:nvPr/>
        </p:nvSpPr>
        <p:spPr>
          <a:xfrm>
            <a:off x="4990148" y="4604273"/>
            <a:ext cx="4376962" cy="3173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1884985-734A-40CE-8521-A22625C2BE6D}"/>
              </a:ext>
            </a:extLst>
          </p:cNvPr>
          <p:cNvSpPr/>
          <p:nvPr/>
        </p:nvSpPr>
        <p:spPr>
          <a:xfrm>
            <a:off x="9367110" y="4604273"/>
            <a:ext cx="4376962" cy="3173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A185888-FCC7-45B2-BA88-B32AD42AF604}"/>
              </a:ext>
            </a:extLst>
          </p:cNvPr>
          <p:cNvSpPr/>
          <p:nvPr/>
        </p:nvSpPr>
        <p:spPr>
          <a:xfrm>
            <a:off x="14114033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67149-AE91-4B14-96BC-C44ADE1F6099}"/>
              </a:ext>
            </a:extLst>
          </p:cNvPr>
          <p:cNvSpPr txBox="1"/>
          <p:nvPr/>
        </p:nvSpPr>
        <p:spPr>
          <a:xfrm>
            <a:off x="14135547" y="7725544"/>
            <a:ext cx="462579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11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118549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Список</a:t>
            </a:r>
            <a:r>
              <a:rPr lang="en-US" sz="44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использованных</a:t>
            </a:r>
            <a:r>
              <a:rPr lang="en-US" sz="44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источников</a:t>
            </a:r>
            <a:endParaRPr lang="en-US" sz="44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Основы юзабилити Джейка Нильсена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"10 принципов эффективного интерфейса" Джона Маэда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"Тренды веб-дизайна 2023"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"Современные тенденции в UI/UX"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UXDesign.cc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C08C1D4-C071-40F3-A484-86CFB9FF7431}"/>
              </a:ext>
            </a:extLst>
          </p:cNvPr>
          <p:cNvSpPr/>
          <p:nvPr/>
        </p:nvSpPr>
        <p:spPr>
          <a:xfrm>
            <a:off x="14081761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A67B9-7E9E-4ACC-A76E-1EC3DC581935}"/>
              </a:ext>
            </a:extLst>
          </p:cNvPr>
          <p:cNvSpPr txBox="1"/>
          <p:nvPr/>
        </p:nvSpPr>
        <p:spPr>
          <a:xfrm>
            <a:off x="14103275" y="7725544"/>
            <a:ext cx="602428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12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3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Содержание</a:t>
            </a:r>
            <a:endParaRPr lang="en-US" sz="44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45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Критерии оценки интерфейсов: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Интуитивность и простота использования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Организация информации и навигация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Визуальная эстетика и дизайн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Обратная связь и доступность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Плохой пример интерфейса: анализ и недостатки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Хороший пример интерфейса: анализ и преимущества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Уроки, которые можно извлечь из этих примеров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2832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Заключение и рекомендации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EE021E6-C73B-4AA2-83BD-00CAA781D1CF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EFE25-BA86-40EC-85F0-97D35D5BAAEB}"/>
              </a:ext>
            </a:extLst>
          </p:cNvPr>
          <p:cNvSpPr txBox="1"/>
          <p:nvPr/>
        </p:nvSpPr>
        <p:spPr>
          <a:xfrm>
            <a:off x="14135549" y="7725544"/>
            <a:ext cx="38727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2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24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Критерии оценки интерфейсов</a:t>
            </a:r>
            <a:endParaRPr lang="en-US" sz="44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76534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7741" y="2850356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99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Интуитивность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2557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Легкость в освоении и понимании логики интерфейса.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7" y="276534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37152" y="2850356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9923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Простота использования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Возможность быстрого и эффективного выполнения задач.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180767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44404" y="5265777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07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Организация информации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0255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Четкая структура и понятная система навигации.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85467" y="5180767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4819412" y="5265777"/>
            <a:ext cx="2422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07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Визуальная эстетика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422583" y="602551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Привлекательный дизайн, гармонично сочетающий цвета и элементы.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85E0F4A-B832-46A5-8E11-77D3D8205145}"/>
              </a:ext>
            </a:extLst>
          </p:cNvPr>
          <p:cNvSpPr/>
          <p:nvPr/>
        </p:nvSpPr>
        <p:spPr>
          <a:xfrm>
            <a:off x="613186" y="2485016"/>
            <a:ext cx="3845467" cy="2463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4E4ABE8-6E31-4491-99D5-15A95668524A}"/>
              </a:ext>
            </a:extLst>
          </p:cNvPr>
          <p:cNvSpPr/>
          <p:nvPr/>
        </p:nvSpPr>
        <p:spPr>
          <a:xfrm>
            <a:off x="4458653" y="2485016"/>
            <a:ext cx="3845467" cy="2463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B2EFC7C-15AA-4468-9957-3262BC624303}"/>
              </a:ext>
            </a:extLst>
          </p:cNvPr>
          <p:cNvSpPr/>
          <p:nvPr/>
        </p:nvSpPr>
        <p:spPr>
          <a:xfrm>
            <a:off x="613186" y="4948518"/>
            <a:ext cx="3845467" cy="2463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251DE22-07C4-4A76-BA43-C6A581965146}"/>
              </a:ext>
            </a:extLst>
          </p:cNvPr>
          <p:cNvSpPr/>
          <p:nvPr/>
        </p:nvSpPr>
        <p:spPr>
          <a:xfrm>
            <a:off x="4458652" y="4948518"/>
            <a:ext cx="3845467" cy="2463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F22DF69C-BCD7-4EC7-889F-97543625F770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7C0715-79AE-4669-90B2-97B11CBDCBC8}"/>
              </a:ext>
            </a:extLst>
          </p:cNvPr>
          <p:cNvSpPr txBox="1"/>
          <p:nvPr/>
        </p:nvSpPr>
        <p:spPr>
          <a:xfrm>
            <a:off x="14135549" y="7725544"/>
            <a:ext cx="38727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3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167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Интуитивность и простота использования</a:t>
            </a:r>
            <a:endParaRPr lang="en-US" sz="4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76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Плохой пример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57349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Перегруженный интерфейс с множеством опций, где пользователь теряется и не может быстро найти необходимое.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2976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Хороший пример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55734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Интуитивный и понятный интерфейс с ясной структурой, где основные функции легко доступны.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3004542"/>
            <a:ext cx="3978116" cy="397811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C50D2C5-43F0-470E-AB6E-5BF97AE5DF36}"/>
              </a:ext>
            </a:extLst>
          </p:cNvPr>
          <p:cNvSpPr/>
          <p:nvPr/>
        </p:nvSpPr>
        <p:spPr>
          <a:xfrm>
            <a:off x="613186" y="2796988"/>
            <a:ext cx="4406489" cy="4260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DB1438B-0B14-4298-ACC6-3E3DEAA14EDD}"/>
              </a:ext>
            </a:extLst>
          </p:cNvPr>
          <p:cNvSpPr/>
          <p:nvPr/>
        </p:nvSpPr>
        <p:spPr>
          <a:xfrm>
            <a:off x="5019675" y="2799726"/>
            <a:ext cx="4406489" cy="4260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89D8A3-F39D-45FD-A8C1-4AC66A208CC2}"/>
              </a:ext>
            </a:extLst>
          </p:cNvPr>
          <p:cNvSpPr/>
          <p:nvPr/>
        </p:nvSpPr>
        <p:spPr>
          <a:xfrm>
            <a:off x="9426165" y="2796988"/>
            <a:ext cx="4489502" cy="4260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DBB8BF7-C30C-4ABC-89F7-BD9DAB2B8F22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4A501-E348-4A06-B52A-DA6836248D24}"/>
              </a:ext>
            </a:extLst>
          </p:cNvPr>
          <p:cNvSpPr txBox="1"/>
          <p:nvPr/>
        </p:nvSpPr>
        <p:spPr>
          <a:xfrm>
            <a:off x="14135549" y="7725544"/>
            <a:ext cx="38727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4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12678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Организация информации и навигация</a:t>
            </a:r>
            <a:endParaRPr lang="en-US" sz="44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Плохой пример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Запутанная структура меню, отсутствие ясной иерархии информации.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Хороший пример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Логичная структура меню, удобная навигация по разделам сайта.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22D8DB-0709-4938-A280-4625E017C7C1}"/>
              </a:ext>
            </a:extLst>
          </p:cNvPr>
          <p:cNvSpPr/>
          <p:nvPr/>
        </p:nvSpPr>
        <p:spPr>
          <a:xfrm>
            <a:off x="609039" y="1809700"/>
            <a:ext cx="6706161" cy="5860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AC6E1E2-191C-46DE-BAC2-9F8A3224684D}"/>
              </a:ext>
            </a:extLst>
          </p:cNvPr>
          <p:cNvSpPr/>
          <p:nvPr/>
        </p:nvSpPr>
        <p:spPr>
          <a:xfrm>
            <a:off x="7307834" y="1809699"/>
            <a:ext cx="6706161" cy="5860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202FBD6-F701-421F-B1CB-BAAA621589A5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6BADA5-085E-4673-820D-00FACA682D08}"/>
              </a:ext>
            </a:extLst>
          </p:cNvPr>
          <p:cNvSpPr txBox="1"/>
          <p:nvPr/>
        </p:nvSpPr>
        <p:spPr>
          <a:xfrm>
            <a:off x="14135549" y="7725544"/>
            <a:ext cx="38727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5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8530"/>
            <a:ext cx="9884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Визуальная эстетика и дизайн</a:t>
            </a:r>
            <a:endParaRPr lang="en-US" sz="44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9093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Плохой пример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975146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Безвкусный, устаревший дизайн с неуместными цветами и шрифтами.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69093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Хороший пример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85221" y="4975146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Современный, стильный дизайн с гармоничным сочетанием элементов.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2E08CD-2DD4-460B-9CFF-67A963FFCBB7}"/>
              </a:ext>
            </a:extLst>
          </p:cNvPr>
          <p:cNvSpPr/>
          <p:nvPr/>
        </p:nvSpPr>
        <p:spPr>
          <a:xfrm>
            <a:off x="438899" y="3528509"/>
            <a:ext cx="6706161" cy="233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D663DC3-C98B-49AC-A6C8-103CEF7A9C8B}"/>
              </a:ext>
            </a:extLst>
          </p:cNvPr>
          <p:cNvSpPr/>
          <p:nvPr/>
        </p:nvSpPr>
        <p:spPr>
          <a:xfrm>
            <a:off x="7145060" y="3528508"/>
            <a:ext cx="6706161" cy="233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8DA2EB4-58D6-426C-A0FF-2ECBB2D5E5D2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8E175-677A-4FDC-903A-17DD7723F36F}"/>
              </a:ext>
            </a:extLst>
          </p:cNvPr>
          <p:cNvSpPr txBox="1"/>
          <p:nvPr/>
        </p:nvSpPr>
        <p:spPr>
          <a:xfrm>
            <a:off x="14135549" y="7725544"/>
            <a:ext cx="38727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6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90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Обратная связь и доступность</a:t>
            </a:r>
            <a:endParaRPr lang="en-US" sz="44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606760"/>
            <a:ext cx="3664863" cy="2773799"/>
          </a:xfrm>
          <a:prstGeom prst="roundRect">
            <a:avLst>
              <a:gd name="adj" fmla="val 33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Плохой пример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Отсутствие информативных сообщений об ошибках, непонятные для пользователя уведомления.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606760"/>
            <a:ext cx="3664863" cy="2773799"/>
          </a:xfrm>
          <a:prstGeom prst="roundRect">
            <a:avLst>
              <a:gd name="adj" fmla="val 33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30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Хороший пример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301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Понятные инструкции, подсказки и обратная связь, помогающие пользователю решать возникающие проблемы.</a:t>
            </a:r>
            <a:endParaRPr lang="en-US" sz="1750" dirty="0">
              <a:latin typeface="Avignon Pro" panose="02000503040000020004" pitchFamily="2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4773578-1638-4C7F-B56D-27B55DE6B724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286A4-7E68-424D-BEB0-A2535F31A6A1}"/>
              </a:ext>
            </a:extLst>
          </p:cNvPr>
          <p:cNvSpPr txBox="1"/>
          <p:nvPr/>
        </p:nvSpPr>
        <p:spPr>
          <a:xfrm>
            <a:off x="14135549" y="7725544"/>
            <a:ext cx="38727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7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561023"/>
            <a:ext cx="7720727" cy="190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Плохой пример интерфейса: анализ и недостатки</a:t>
            </a:r>
            <a:endParaRPr lang="en-US"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91526" y="2772251"/>
            <a:ext cx="22860" cy="4896326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08815" y="3218259"/>
            <a:ext cx="7116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274237" y="3000970"/>
            <a:ext cx="457438" cy="457438"/>
          </a:xfrm>
          <a:prstGeom prst="roundRect">
            <a:avLst>
              <a:gd name="adj" fmla="val 199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39138" y="3077170"/>
            <a:ext cx="127516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1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21310" y="2975491"/>
            <a:ext cx="286964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Сложная навигация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21310" y="341507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Меню перегружено большим количеством опций, что затрудняет поиск нужной функции.</a:t>
            </a:r>
            <a:endParaRPr lang="en-US" sz="1600" dirty="0">
              <a:latin typeface="Avignon Pro" panose="02000503040000020004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08815" y="4918115"/>
            <a:ext cx="7116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6274237" y="4700826"/>
            <a:ext cx="457438" cy="457438"/>
          </a:xfrm>
          <a:prstGeom prst="roundRect">
            <a:avLst>
              <a:gd name="adj" fmla="val 199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10206" y="4777026"/>
            <a:ext cx="18549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2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21310" y="4675346"/>
            <a:ext cx="411789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Непривлекательный дизайн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21310" y="5114925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Использование устаревших цветовых решений и шрифтов делает интерфейс непривлекательным.</a:t>
            </a:r>
            <a:endParaRPr lang="en-US" sz="1600" dirty="0">
              <a:latin typeface="Avignon Pro" panose="02000503040000020004" pitchFamily="2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08815" y="6617970"/>
            <a:ext cx="7116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4237" y="6400681"/>
            <a:ext cx="457438" cy="457438"/>
          </a:xfrm>
          <a:prstGeom prst="roundRect">
            <a:avLst>
              <a:gd name="adj" fmla="val 199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09253" y="6476881"/>
            <a:ext cx="187285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3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21310" y="6375202"/>
            <a:ext cx="397002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Отсутствие обратной связи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21310" y="681478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Непонятные сообщения об ошибках, которые не помогают пользователю решить проблему.</a:t>
            </a:r>
            <a:endParaRPr lang="en-US" sz="1600" dirty="0">
              <a:latin typeface="Avignon Pro" panose="02000503040000020004" pitchFamily="2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5208B31-3DE9-4E3B-9AB6-571371B87957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23027E-B136-4775-96E4-3445850FAF8C}"/>
              </a:ext>
            </a:extLst>
          </p:cNvPr>
          <p:cNvSpPr txBox="1"/>
          <p:nvPr/>
        </p:nvSpPr>
        <p:spPr>
          <a:xfrm>
            <a:off x="14135549" y="7723989"/>
            <a:ext cx="38727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8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598289"/>
            <a:ext cx="7621191" cy="2039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15161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Black" pitchFamily="34" charset="-120"/>
              </a:rPr>
              <a:t>Хороший пример интерфейса: анализ и преимущества</a:t>
            </a:r>
            <a:endParaRPr lang="en-US" sz="42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7805" y="2964061"/>
            <a:ext cx="7621191" cy="4672132"/>
          </a:xfrm>
          <a:prstGeom prst="roundRect">
            <a:avLst>
              <a:gd name="adj" fmla="val 1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5425" y="2971681"/>
            <a:ext cx="7605951" cy="13202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6472952" y="3109793"/>
            <a:ext cx="336411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Интуитивная навигация</a:t>
            </a:r>
            <a:endParaRPr lang="en-US" sz="1700" dirty="0">
              <a:latin typeface="Avignon Pro" panose="020005030400000200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79737" y="3109793"/>
            <a:ext cx="3364111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Четкая структура меню, позволяющая легко найти необходимые функции.</a:t>
            </a:r>
            <a:endParaRPr lang="en-US" sz="1700" dirty="0">
              <a:latin typeface="Avignon Pro" panose="02000503040000020004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55425" y="4291965"/>
            <a:ext cx="7605951" cy="16683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72952" y="4430078"/>
            <a:ext cx="336411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Современный дизайн</a:t>
            </a:r>
            <a:endParaRPr lang="en-US" sz="1700" dirty="0">
              <a:latin typeface="Avignon Pro" panose="0200050304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79737" y="4430078"/>
            <a:ext cx="3364111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Привлекательная цветовая гамма, использование актуальных шрифтов и иконок.</a:t>
            </a:r>
            <a:endParaRPr lang="en-US" sz="1700" dirty="0">
              <a:latin typeface="Avignon Pro" panose="02000503040000020004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55425" y="5960269"/>
            <a:ext cx="7605951" cy="16683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72952" y="6098381"/>
            <a:ext cx="336411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Понятная обратная связь</a:t>
            </a:r>
            <a:endParaRPr lang="en-US" sz="1700" dirty="0">
              <a:latin typeface="Avignon Pro" panose="02000503040000020004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79737" y="6098381"/>
            <a:ext cx="3364111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Avignon Pro" panose="02000503040000020004" pitchFamily="2" charset="0"/>
                <a:ea typeface="Inconsolata" pitchFamily="34" charset="-122"/>
                <a:cs typeface="Inconsolata" pitchFamily="34" charset="-120"/>
              </a:rPr>
              <a:t>Информативные уведомления и подсказки, помогающие пользователю в решении проблем.</a:t>
            </a:r>
            <a:endParaRPr lang="en-US" sz="1700" dirty="0">
              <a:latin typeface="Avignon Pro" panose="02000503040000020004" pitchFamily="2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EDFFF51-482A-49AA-9E2A-D2AA11E294A9}"/>
              </a:ext>
            </a:extLst>
          </p:cNvPr>
          <p:cNvSpPr/>
          <p:nvPr/>
        </p:nvSpPr>
        <p:spPr>
          <a:xfrm>
            <a:off x="14060245" y="7673311"/>
            <a:ext cx="462579" cy="48098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1AC3F-B8E2-4FFE-AF13-7E47F4E1AD15}"/>
              </a:ext>
            </a:extLst>
          </p:cNvPr>
          <p:cNvSpPr txBox="1"/>
          <p:nvPr/>
        </p:nvSpPr>
        <p:spPr>
          <a:xfrm>
            <a:off x="14167821" y="7725544"/>
            <a:ext cx="38727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5B416D9-2191-4F74-A4D7-6BCACC13FF60}" type="slidenum">
              <a:rPr lang="ru-RU" smtClean="0"/>
              <a:t>9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524</Words>
  <Application>Microsoft Office PowerPoint</Application>
  <PresentationFormat>Произвольный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Avignon Pro</vt:lpstr>
      <vt:lpstr>Montserrat Black</vt:lpstr>
      <vt:lpstr>Segoe UI Black</vt:lpstr>
      <vt:lpstr>Arial</vt:lpstr>
      <vt:lpstr>Calibri Light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GIGABYTE</cp:lastModifiedBy>
  <cp:revision>3</cp:revision>
  <dcterms:created xsi:type="dcterms:W3CDTF">2024-10-29T11:20:55Z</dcterms:created>
  <dcterms:modified xsi:type="dcterms:W3CDTF">2024-10-29T11:51:12Z</dcterms:modified>
</cp:coreProperties>
</file>